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DM Serif Display" charset="1" panose="00000000000000000000"/>
      <p:regular r:id="rId18"/>
    </p:embeddedFont>
    <p:embeddedFont>
      <p:font typeface="RoxboroughCF" charset="1" panose="00000500000000000000"/>
      <p:regular r:id="rId19"/>
    </p:embeddedFont>
    <p:embeddedFont>
      <p:font typeface="Sorts Mill Goudy" charset="1" panose="02000503000000000000"/>
      <p:regular r:id="rId20"/>
    </p:embeddedFont>
    <p:embeddedFont>
      <p:font typeface="Montserrat" charset="1" panose="00000500000000000000"/>
      <p:regular r:id="rId21"/>
    </p:embeddedFont>
    <p:embeddedFont>
      <p:font typeface="Aileron Bold" charset="1" panose="00000800000000000000"/>
      <p:regular r:id="rId22"/>
    </p:embeddedFont>
    <p:embeddedFont>
      <p:font typeface="Barlow Extra-Light" charset="1" panose="00000300000000000000"/>
      <p:regular r:id="rId23"/>
    </p:embeddedFont>
    <p:embeddedFont>
      <p:font typeface="Aileron" charset="1" panose="00000500000000000000"/>
      <p:regular r:id="rId24"/>
    </p:embeddedFont>
    <p:embeddedFont>
      <p:font typeface="Barlow" charset="1" panose="00000500000000000000"/>
      <p:regular r:id="rId25"/>
    </p:embeddedFont>
    <p:embeddedFont>
      <p:font typeface="Tenor Sans" charset="1" panose="02000000000000000000"/>
      <p:regular r:id="rId26"/>
    </p:embeddedFont>
    <p:embeddedFont>
      <p:font typeface="Forum" charset="1" panose="02000000000000000000"/>
      <p:regular r:id="rId27"/>
    </p:embeddedFont>
    <p:embeddedFont>
      <p:font typeface="Biryani Light" charset="1" panose="00000400000000000000"/>
      <p:regular r:id="rId28"/>
    </p:embeddedFont>
    <p:embeddedFont>
      <p:font typeface="Open Sauce" charset="1" panose="00000500000000000000"/>
      <p:regular r:id="rId29"/>
    </p:embeddedFont>
    <p:embeddedFont>
      <p:font typeface="Open Sauce Bold" charset="1" panose="00000800000000000000"/>
      <p:regular r:id="rId30"/>
    </p:embeddedFont>
    <p:embeddedFont>
      <p:font typeface="Open Sauce Bold Italics" charset="1" panose="00000800000000000000"/>
      <p:regular r:id="rId31"/>
    </p:embeddedFont>
    <p:embeddedFont>
      <p:font typeface="Helvetica World" charset="1" panose="020B0500040000020004"/>
      <p:regular r:id="rId32"/>
    </p:embeddedFont>
    <p:embeddedFont>
      <p:font typeface="Helvetica World Bold" charset="1" panose="020B0800040000020004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04116" y="-247650"/>
            <a:ext cx="16290490" cy="4497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76"/>
              </a:lnSpc>
            </a:pPr>
            <a:r>
              <a:rPr lang="en-US" sz="12911">
                <a:solidFill>
                  <a:srgbClr val="F5F5F5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AI for Cardiovascular Risk Prediction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01134" y="6927165"/>
            <a:ext cx="9840538" cy="1856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49"/>
              </a:lnSpc>
            </a:pPr>
            <a:r>
              <a:rPr lang="en-US" sz="6392">
                <a:solidFill>
                  <a:srgbClr val="F5F5F5">
                    <a:alpha val="49804"/>
                  </a:srgbClr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</a:t>
            </a:r>
            <a:r>
              <a:rPr lang="en-US" sz="6392">
                <a:solidFill>
                  <a:srgbClr val="F5F5F5">
                    <a:alpha val="49804"/>
                  </a:srgbClr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eam Name:  CODESTORM</a:t>
            </a:r>
          </a:p>
          <a:p>
            <a:pPr algn="ctr">
              <a:lnSpc>
                <a:spcPts val="5869"/>
              </a:lnSpc>
              <a:spcBef>
                <a:spcPct val="0"/>
              </a:spcBef>
            </a:pPr>
            <a:r>
              <a:rPr lang="en-US" sz="4192">
                <a:solidFill>
                  <a:srgbClr val="F5F5F5">
                    <a:alpha val="49804"/>
                  </a:srgbClr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</a:t>
            </a:r>
            <a:r>
              <a:rPr lang="en-US" sz="4192">
                <a:solidFill>
                  <a:srgbClr val="F5F5F5">
                    <a:alpha val="49804"/>
                  </a:srgbClr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embers : Divya Sindhu , Jiya Thakker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0213" y="0"/>
            <a:ext cx="18107787" cy="10287000"/>
          </a:xfrm>
          <a:custGeom>
            <a:avLst/>
            <a:gdLst/>
            <a:ahLst/>
            <a:cxnLst/>
            <a:rect r="r" b="b" t="t" l="l"/>
            <a:pathLst>
              <a:path h="10287000" w="18107787">
                <a:moveTo>
                  <a:pt x="0" y="0"/>
                </a:moveTo>
                <a:lnTo>
                  <a:pt x="18107787" y="0"/>
                </a:lnTo>
                <a:lnTo>
                  <a:pt x="1810778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995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0" y="-1364625"/>
            <a:ext cx="18891689" cy="15433584"/>
          </a:xfrm>
          <a:custGeom>
            <a:avLst/>
            <a:gdLst/>
            <a:ahLst/>
            <a:cxnLst/>
            <a:rect r="r" b="b" t="t" l="l"/>
            <a:pathLst>
              <a:path h="15433584" w="18891689">
                <a:moveTo>
                  <a:pt x="0" y="0"/>
                </a:moveTo>
                <a:lnTo>
                  <a:pt x="18891689" y="0"/>
                </a:lnTo>
                <a:lnTo>
                  <a:pt x="18891689" y="15433584"/>
                </a:lnTo>
                <a:lnTo>
                  <a:pt x="0" y="15433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823" t="-56319" r="-16882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74833" y="428942"/>
            <a:ext cx="7445029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u="sng">
                <a:solidFill>
                  <a:srgbClr val="F5F5F5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Results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671125" y="9142095"/>
            <a:ext cx="3450476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F5F5F5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7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4833" y="3189148"/>
            <a:ext cx="4833608" cy="707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19"/>
              </a:lnSpc>
              <a:spcBef>
                <a:spcPct val="0"/>
              </a:spcBef>
            </a:pPr>
            <a:r>
              <a:rPr lang="en-US" b="true" sz="3699" u="sng">
                <a:solidFill>
                  <a:srgbClr val="F5F5F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Model Performance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0213" y="4610026"/>
            <a:ext cx="6854219" cy="5091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6679" indent="-393339" lvl="1">
              <a:lnSpc>
                <a:spcPts val="5829"/>
              </a:lnSpc>
              <a:buFont typeface="Arial"/>
              <a:buChar char="•"/>
            </a:pPr>
            <a:r>
              <a:rPr lang="en-US" b="true" sz="3643">
                <a:solidFill>
                  <a:srgbClr val="F5F5F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ROC–AUC: 0.92</a:t>
            </a:r>
          </a:p>
          <a:p>
            <a:pPr algn="l" marL="786679" indent="-393339" lvl="1">
              <a:lnSpc>
                <a:spcPts val="5829"/>
              </a:lnSpc>
              <a:buFont typeface="Arial"/>
              <a:buChar char="•"/>
            </a:pPr>
            <a:r>
              <a:rPr lang="en-US" b="true" sz="3643">
                <a:solidFill>
                  <a:srgbClr val="F5F5F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High accuracy in detecting high-risk patients</a:t>
            </a:r>
          </a:p>
          <a:p>
            <a:pPr algn="l" marL="786679" indent="-393339" lvl="1">
              <a:lnSpc>
                <a:spcPts val="5829"/>
              </a:lnSpc>
              <a:buFont typeface="Arial"/>
              <a:buChar char="•"/>
            </a:pPr>
            <a:r>
              <a:rPr lang="en-US" b="true" sz="3643">
                <a:solidFill>
                  <a:srgbClr val="F5F5F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XGBoost outperformed all baseline models</a:t>
            </a:r>
          </a:p>
          <a:p>
            <a:pPr algn="l">
              <a:lnSpc>
                <a:spcPts val="582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2425692" y="2009317"/>
            <a:ext cx="4833608" cy="1332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39"/>
              </a:lnSpc>
              <a:spcBef>
                <a:spcPct val="0"/>
              </a:spcBef>
            </a:pPr>
            <a:r>
              <a:rPr lang="en-US" b="true" sz="3399" u="sng">
                <a:solidFill>
                  <a:srgbClr val="F5F5F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Key Insights from Explainability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26067" y="3476169"/>
            <a:ext cx="7760867" cy="687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0002" indent="-400001" lvl="1">
              <a:lnSpc>
                <a:spcPts val="5928"/>
              </a:lnSpc>
              <a:buFont typeface="Arial"/>
              <a:buChar char="•"/>
            </a:pPr>
            <a:r>
              <a:rPr lang="en-US" b="true" sz="3705" i="true">
                <a:solidFill>
                  <a:srgbClr val="F5F5F5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High systolic blood pressure was the strongest risk contributor</a:t>
            </a:r>
          </a:p>
          <a:p>
            <a:pPr algn="l" marL="800002" indent="-400001" lvl="1">
              <a:lnSpc>
                <a:spcPts val="5928"/>
              </a:lnSpc>
              <a:buFont typeface="Arial"/>
              <a:buChar char="•"/>
            </a:pPr>
            <a:r>
              <a:rPr lang="en-US" b="true" sz="3705" i="true">
                <a:solidFill>
                  <a:srgbClr val="F5F5F5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Elevated LDL and glucose levels significantly increased risk</a:t>
            </a:r>
          </a:p>
          <a:p>
            <a:pPr algn="l" marL="800002" indent="-400001" lvl="1">
              <a:lnSpc>
                <a:spcPts val="5928"/>
              </a:lnSpc>
              <a:buFont typeface="Arial"/>
              <a:buChar char="•"/>
            </a:pPr>
            <a:r>
              <a:rPr lang="en-US" b="true" sz="3705" i="true">
                <a:solidFill>
                  <a:srgbClr val="F5F5F5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Lifestyle factors like smoking had major impact</a:t>
            </a:r>
          </a:p>
          <a:p>
            <a:pPr algn="l">
              <a:lnSpc>
                <a:spcPts val="7276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0000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24230"/>
            <a:ext cx="4126231" cy="1925590"/>
            <a:chOff x="0" y="0"/>
            <a:chExt cx="5501641" cy="2567453"/>
          </a:xfrm>
        </p:grpSpPr>
        <p:sp>
          <p:nvSpPr>
            <p:cNvPr name="AutoShape 3" id="3"/>
            <p:cNvSpPr/>
            <p:nvPr/>
          </p:nvSpPr>
          <p:spPr>
            <a:xfrm>
              <a:off x="0" y="2542053"/>
              <a:ext cx="1056177" cy="0"/>
            </a:xfrm>
            <a:prstGeom prst="line">
              <a:avLst/>
            </a:prstGeom>
            <a:ln cap="rnd" w="50800">
              <a:solidFill>
                <a:srgbClr val="EB5436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85725"/>
              <a:ext cx="5501641" cy="19835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600"/>
                </a:lnSpc>
              </a:pPr>
              <a:r>
                <a:rPr lang="en-US" sz="5600" spc="-336">
                  <a:solidFill>
                    <a:srgbClr val="F5F5F5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Expected Impact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3879023"/>
            <a:ext cx="4353217" cy="744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34"/>
              </a:lnSpc>
            </a:pPr>
            <a:r>
              <a:rPr lang="en-US" b="true" sz="3953" spc="-158">
                <a:solidFill>
                  <a:srgbClr val="F5F5F5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For Patients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4998125"/>
            <a:ext cx="7041651" cy="4265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4526" indent="-377263" lvl="1">
              <a:lnSpc>
                <a:spcPts val="4892"/>
              </a:lnSpc>
              <a:buFont typeface="Arial"/>
              <a:buChar char="•"/>
            </a:pPr>
            <a:r>
              <a:rPr lang="en-US" sz="3494" spc="-69">
                <a:solidFill>
                  <a:srgbClr val="F5F5F5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Early warning before symptoms appear</a:t>
            </a:r>
          </a:p>
          <a:p>
            <a:pPr algn="l" marL="754526" indent="-377263" lvl="1">
              <a:lnSpc>
                <a:spcPts val="4892"/>
              </a:lnSpc>
              <a:buFont typeface="Arial"/>
              <a:buChar char="•"/>
            </a:pPr>
            <a:r>
              <a:rPr lang="en-US" sz="3494" spc="-69">
                <a:solidFill>
                  <a:srgbClr val="F5F5F5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Clear understanding of personal risk factors</a:t>
            </a:r>
          </a:p>
          <a:p>
            <a:pPr algn="l" marL="754526" indent="-377263" lvl="1">
              <a:lnSpc>
                <a:spcPts val="4892"/>
              </a:lnSpc>
              <a:buFont typeface="Arial"/>
              <a:buChar char="•"/>
            </a:pPr>
            <a:r>
              <a:rPr lang="en-US" sz="3494" spc="-69">
                <a:solidFill>
                  <a:srgbClr val="F5F5F5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Opportunity to take preventive action</a:t>
            </a:r>
          </a:p>
          <a:p>
            <a:pPr algn="l">
              <a:lnSpc>
                <a:spcPts val="4892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950431" y="1302686"/>
            <a:ext cx="4483996" cy="90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16"/>
              </a:lnSpc>
            </a:pPr>
            <a:r>
              <a:rPr lang="en-US" b="true" sz="4869" spc="-194">
                <a:solidFill>
                  <a:srgbClr val="F5F5F5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For Doctors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090700" y="2683145"/>
            <a:ext cx="9168600" cy="2268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6118" indent="-353059" lvl="1">
              <a:lnSpc>
                <a:spcPts val="4578"/>
              </a:lnSpc>
              <a:buFont typeface="Arial"/>
              <a:buChar char="•"/>
            </a:pPr>
            <a:r>
              <a:rPr lang="en-US" sz="3270" spc="-65">
                <a:solidFill>
                  <a:srgbClr val="F5F5F5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Faster, data-backed decision-making</a:t>
            </a:r>
          </a:p>
          <a:p>
            <a:pPr algn="l" marL="706118" indent="-353059" lvl="1">
              <a:lnSpc>
                <a:spcPts val="4578"/>
              </a:lnSpc>
              <a:buFont typeface="Arial"/>
              <a:buChar char="•"/>
            </a:pPr>
            <a:r>
              <a:rPr lang="en-US" sz="3270" spc="-65">
                <a:solidFill>
                  <a:srgbClr val="F5F5F5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Ability to prioritize high-risk patients</a:t>
            </a:r>
          </a:p>
          <a:p>
            <a:pPr algn="l" marL="706118" indent="-353059" lvl="1">
              <a:lnSpc>
                <a:spcPts val="4578"/>
              </a:lnSpc>
              <a:buFont typeface="Arial"/>
              <a:buChar char="•"/>
            </a:pPr>
            <a:r>
              <a:rPr lang="en-US" sz="3270" spc="-65">
                <a:solidFill>
                  <a:srgbClr val="F5F5F5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Better monitoring over time</a:t>
            </a:r>
          </a:p>
          <a:p>
            <a:pPr algn="l">
              <a:lnSpc>
                <a:spcPts val="4578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112442" y="4979075"/>
            <a:ext cx="6124994" cy="821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9"/>
              </a:lnSpc>
            </a:pPr>
            <a:r>
              <a:rPr lang="en-US" b="true" sz="4399" spc="-175">
                <a:solidFill>
                  <a:srgbClr val="F5F5F5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For Society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22661" y="6329127"/>
            <a:ext cx="8836639" cy="2274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4468" indent="-377234" lvl="1">
              <a:lnSpc>
                <a:spcPts val="4892"/>
              </a:lnSpc>
              <a:buFont typeface="Arial"/>
              <a:buChar char="•"/>
            </a:pPr>
            <a:r>
              <a:rPr lang="en-US" sz="3494" spc="-69">
                <a:solidFill>
                  <a:srgbClr val="F5F5F5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Reduced hospital admissions</a:t>
            </a:r>
          </a:p>
          <a:p>
            <a:pPr algn="l" marL="754468" indent="-377234" lvl="1">
              <a:lnSpc>
                <a:spcPts val="4892"/>
              </a:lnSpc>
              <a:buFont typeface="Arial"/>
              <a:buChar char="•"/>
            </a:pPr>
            <a:r>
              <a:rPr lang="en-US" sz="3494" spc="-69">
                <a:solidFill>
                  <a:srgbClr val="F5F5F5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Lower long-term healthcare costs</a:t>
            </a:r>
          </a:p>
          <a:p>
            <a:pPr algn="l" marL="754468" indent="-377234" lvl="1">
              <a:lnSpc>
                <a:spcPts val="4892"/>
              </a:lnSpc>
              <a:buFont typeface="Arial"/>
              <a:buChar char="•"/>
            </a:pPr>
            <a:r>
              <a:rPr lang="en-US" sz="3494" spc="-69">
                <a:solidFill>
                  <a:srgbClr val="F5F5F5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Promotes a culture of preventive health</a:t>
            </a:r>
          </a:p>
          <a:p>
            <a:pPr algn="l">
              <a:lnSpc>
                <a:spcPts val="3354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0472" y="2330613"/>
            <a:ext cx="17717528" cy="3742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48"/>
              </a:lnSpc>
            </a:pPr>
            <a:r>
              <a:rPr lang="en-US" sz="5320">
                <a:solidFill>
                  <a:srgbClr val="F5F5F5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AI can’t replace doctors —</a:t>
            </a:r>
          </a:p>
          <a:p>
            <a:pPr algn="ctr">
              <a:lnSpc>
                <a:spcPts val="7448"/>
              </a:lnSpc>
            </a:pPr>
            <a:r>
              <a:rPr lang="en-US" sz="5320">
                <a:solidFill>
                  <a:srgbClr val="F5F5F5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but it can empower them to catch what humans cannot see.</a:t>
            </a:r>
          </a:p>
          <a:p>
            <a:pPr algn="ctr">
              <a:lnSpc>
                <a:spcPts val="7448"/>
              </a:lnSpc>
            </a:pPr>
            <a:r>
              <a:rPr lang="en-US" sz="5320">
                <a:solidFill>
                  <a:srgbClr val="F5F5F5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Thank you.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0" y="-171450"/>
            <a:ext cx="9507426" cy="1460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96"/>
              </a:lnSpc>
            </a:pPr>
            <a:r>
              <a:rPr lang="en-US" sz="8497" spc="-169">
                <a:solidFill>
                  <a:srgbClr val="212163"/>
                </a:solidFill>
                <a:latin typeface="RoxboroughCF"/>
                <a:ea typeface="RoxboroughCF"/>
                <a:cs typeface="RoxboroughCF"/>
                <a:sym typeface="RoxboroughCF"/>
              </a:rPr>
              <a:t>Problem Statement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528436"/>
            <a:ext cx="16230600" cy="463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4"/>
              </a:lnSpc>
            </a:pPr>
            <a:r>
              <a:rPr lang="en-US" sz="3327">
                <a:solidFill>
                  <a:srgbClr val="F5F5F5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Ravi, 34, collapsed during a morning walk.</a:t>
            </a:r>
          </a:p>
          <a:p>
            <a:pPr algn="l">
              <a:lnSpc>
                <a:spcPts val="5324"/>
              </a:lnSpc>
            </a:pPr>
            <a:r>
              <a:rPr lang="en-US" sz="3327">
                <a:solidFill>
                  <a:srgbClr val="F5F5F5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Doctors said the warning signs were in his health reports for years but no one noticed them.</a:t>
            </a:r>
          </a:p>
          <a:p>
            <a:pPr algn="l">
              <a:lnSpc>
                <a:spcPts val="5324"/>
              </a:lnSpc>
            </a:pPr>
            <a:r>
              <a:rPr lang="en-US" sz="3327">
                <a:solidFill>
                  <a:srgbClr val="F5F5F5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This happens to millions.</a:t>
            </a:r>
          </a:p>
          <a:p>
            <a:pPr algn="l">
              <a:lnSpc>
                <a:spcPts val="5324"/>
              </a:lnSpc>
            </a:pPr>
            <a:r>
              <a:rPr lang="en-US" sz="3327">
                <a:solidFill>
                  <a:srgbClr val="F5F5F5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Subtle changes in BP, cholesterol, or blood sugar often get ignored.</a:t>
            </a:r>
          </a:p>
          <a:p>
            <a:pPr algn="l">
              <a:lnSpc>
                <a:spcPts val="5324"/>
              </a:lnSpc>
            </a:pPr>
            <a:r>
              <a:rPr lang="en-US" sz="3327">
                <a:solidFill>
                  <a:srgbClr val="F5F5F5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AI can detect these risks early — before symptoms appear.</a:t>
            </a:r>
          </a:p>
          <a:p>
            <a:pPr algn="l">
              <a:lnSpc>
                <a:spcPts val="5324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166399" y="5797767"/>
            <a:ext cx="16682056" cy="345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01"/>
              </a:lnSpc>
            </a:pPr>
            <a:r>
              <a:rPr lang="en-US" sz="2875" spc="460" u="sng">
                <a:solidFill>
                  <a:srgbClr val="F5F5F5"/>
                </a:solidFill>
                <a:latin typeface="Montserrat"/>
                <a:ea typeface="Montserrat"/>
                <a:cs typeface="Montserrat"/>
                <a:sym typeface="Montserrat"/>
              </a:rPr>
              <a:t>THIS IS THE REAL PROBLEM:</a:t>
            </a:r>
          </a:p>
          <a:p>
            <a:pPr algn="l">
              <a:lnSpc>
                <a:spcPts val="4601"/>
              </a:lnSpc>
            </a:pPr>
            <a:r>
              <a:rPr lang="en-US" sz="2875" spc="460">
                <a:solidFill>
                  <a:srgbClr val="F5F5F5"/>
                </a:solidFill>
                <a:latin typeface="Montserrat"/>
                <a:ea typeface="Montserrat"/>
                <a:cs typeface="Montserrat"/>
                <a:sym typeface="Montserrat"/>
              </a:rPr>
              <a:t> WE HAVE THE DATA TO SAVE LIVES BUT NO INTELLIGENT TOOL TO READ IT BEFORE IT’S TOO LATE.</a:t>
            </a:r>
          </a:p>
          <a:p>
            <a:pPr algn="l">
              <a:lnSpc>
                <a:spcPts val="4601"/>
              </a:lnSpc>
            </a:pPr>
            <a:r>
              <a:rPr lang="en-US" sz="2875" spc="460">
                <a:solidFill>
                  <a:srgbClr val="F5F5F5"/>
                </a:solidFill>
                <a:latin typeface="Montserrat"/>
                <a:ea typeface="Montserrat"/>
                <a:cs typeface="Montserrat"/>
                <a:sym typeface="Montserrat"/>
              </a:rPr>
              <a:t>AI CAN DO WHAT HUMANS CANNOT:</a:t>
            </a:r>
          </a:p>
          <a:p>
            <a:pPr algn="l">
              <a:lnSpc>
                <a:spcPts val="4601"/>
              </a:lnSpc>
            </a:pPr>
            <a:r>
              <a:rPr lang="en-US" sz="2875" spc="460">
                <a:solidFill>
                  <a:srgbClr val="F5F5F5"/>
                </a:solidFill>
                <a:latin typeface="Montserrat"/>
                <a:ea typeface="Montserrat"/>
                <a:cs typeface="Montserrat"/>
                <a:sym typeface="Montserrat"/>
              </a:rPr>
              <a:t> SPOT HIDDEN RISK PATTERNS EARLY, CONSISTENTLY, AND AT SCALE.</a:t>
            </a:r>
          </a:p>
          <a:p>
            <a:pPr algn="l">
              <a:lnSpc>
                <a:spcPts val="4601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5423" y="4942329"/>
            <a:ext cx="6558996" cy="4790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39"/>
              </a:lnSpc>
              <a:spcBef>
                <a:spcPct val="0"/>
              </a:spcBef>
            </a:pPr>
            <a:r>
              <a:rPr lang="en-US" b="true" sz="3028" spc="90">
                <a:solidFill>
                  <a:srgbClr val="F5F5F5">
                    <a:alpha val="49804"/>
                  </a:srgbClr>
                </a:solidFill>
                <a:latin typeface="Aileron Bold"/>
                <a:ea typeface="Aileron Bold"/>
                <a:cs typeface="Aileron Bold"/>
                <a:sym typeface="Aileron Bold"/>
              </a:rPr>
              <a:t>EIGHTY PERCENT OF CARDIAC EVENTS ARE PREVENTABLE WITH EARLY DETECTION. THIS ISSUE IS SIGNIFICANT BECAUSE TIMELY PREDICTION CAN SAVE LIVES—PROVIDED WE LEVERAGE ARTIFICIAL INTELLIGENCE TO IDENTIFY PATTERNS BEYOND HUMAN CAPABILITY.</a:t>
            </a:r>
          </a:p>
        </p:txBody>
      </p:sp>
      <p:sp>
        <p:nvSpPr>
          <p:cNvPr name="AutoShape 3" id="3"/>
          <p:cNvSpPr/>
          <p:nvPr/>
        </p:nvSpPr>
        <p:spPr>
          <a:xfrm>
            <a:off x="0" y="4812843"/>
            <a:ext cx="7208747" cy="0"/>
          </a:xfrm>
          <a:prstGeom prst="line">
            <a:avLst/>
          </a:prstGeom>
          <a:ln cap="flat" w="381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120169" y="260052"/>
            <a:ext cx="11167831" cy="10026948"/>
          </a:xfrm>
          <a:custGeom>
            <a:avLst/>
            <a:gdLst/>
            <a:ahLst/>
            <a:cxnLst/>
            <a:rect r="r" b="b" t="t" l="l"/>
            <a:pathLst>
              <a:path h="10026948" w="11167831">
                <a:moveTo>
                  <a:pt x="0" y="0"/>
                </a:moveTo>
                <a:lnTo>
                  <a:pt x="11167831" y="0"/>
                </a:lnTo>
                <a:lnTo>
                  <a:pt x="11167831" y="10026948"/>
                </a:lnTo>
                <a:lnTo>
                  <a:pt x="0" y="10026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571" t="-21420" r="-444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66399" y="1176675"/>
            <a:ext cx="5073939" cy="2930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43"/>
              </a:lnSpc>
            </a:pPr>
            <a:r>
              <a:rPr lang="en-US" sz="8388">
                <a:solidFill>
                  <a:srgbClr val="F5F5F5"/>
                </a:solidFill>
                <a:latin typeface="Barlow Extra-Light"/>
                <a:ea typeface="Barlow Extra-Light"/>
                <a:cs typeface="Barlow Extra-Light"/>
                <a:sym typeface="Barlow Extra-Light"/>
              </a:rPr>
              <a:t>Why This Matters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671125" y="9142095"/>
            <a:ext cx="3450476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239"/>
              </a:lnSpc>
              <a:spcBef>
                <a:spcPct val="0"/>
              </a:spcBef>
            </a:pPr>
            <a:r>
              <a:rPr lang="en-US" sz="1599" spc="47">
                <a:solidFill>
                  <a:srgbClr val="F5F5F5">
                    <a:alpha val="49804"/>
                  </a:srgbClr>
                </a:solidFill>
                <a:latin typeface="Aileron"/>
                <a:ea typeface="Aileron"/>
                <a:cs typeface="Aileron"/>
                <a:sym typeface="Aileron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40498"/>
            <a:ext cx="11711813" cy="2025622"/>
          </a:xfrm>
          <a:custGeom>
            <a:avLst/>
            <a:gdLst/>
            <a:ahLst/>
            <a:cxnLst/>
            <a:rect r="r" b="b" t="t" l="l"/>
            <a:pathLst>
              <a:path h="2025622" w="11711813">
                <a:moveTo>
                  <a:pt x="0" y="0"/>
                </a:moveTo>
                <a:lnTo>
                  <a:pt x="11711813" y="0"/>
                </a:lnTo>
                <a:lnTo>
                  <a:pt x="11711813" y="2025622"/>
                </a:lnTo>
                <a:lnTo>
                  <a:pt x="0" y="2025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069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31993" y="2713795"/>
            <a:ext cx="11703538" cy="1765822"/>
          </a:xfrm>
          <a:custGeom>
            <a:avLst/>
            <a:gdLst/>
            <a:ahLst/>
            <a:cxnLst/>
            <a:rect r="r" b="b" t="t" l="l"/>
            <a:pathLst>
              <a:path h="1765822" w="11703538">
                <a:moveTo>
                  <a:pt x="0" y="0"/>
                </a:moveTo>
                <a:lnTo>
                  <a:pt x="11703538" y="0"/>
                </a:lnTo>
                <a:lnTo>
                  <a:pt x="11703538" y="1765822"/>
                </a:lnTo>
                <a:lnTo>
                  <a:pt x="0" y="17658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338" r="-22322" b="-1333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9297" y="4927292"/>
            <a:ext cx="13989734" cy="1728993"/>
          </a:xfrm>
          <a:custGeom>
            <a:avLst/>
            <a:gdLst/>
            <a:ahLst/>
            <a:cxnLst/>
            <a:rect r="r" b="b" t="t" l="l"/>
            <a:pathLst>
              <a:path h="1728993" w="13989734">
                <a:moveTo>
                  <a:pt x="0" y="0"/>
                </a:moveTo>
                <a:lnTo>
                  <a:pt x="13989735" y="0"/>
                </a:lnTo>
                <a:lnTo>
                  <a:pt x="13989735" y="1728993"/>
                </a:lnTo>
                <a:lnTo>
                  <a:pt x="0" y="17289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0041" r="-13162" b="-2302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331993" y="7103960"/>
            <a:ext cx="11956007" cy="1765822"/>
          </a:xfrm>
          <a:custGeom>
            <a:avLst/>
            <a:gdLst/>
            <a:ahLst/>
            <a:cxnLst/>
            <a:rect r="r" b="b" t="t" l="l"/>
            <a:pathLst>
              <a:path h="1765822" w="11956007">
                <a:moveTo>
                  <a:pt x="0" y="0"/>
                </a:moveTo>
                <a:lnTo>
                  <a:pt x="11956007" y="0"/>
                </a:lnTo>
                <a:lnTo>
                  <a:pt x="11956007" y="1765822"/>
                </a:lnTo>
                <a:lnTo>
                  <a:pt x="0" y="17658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9143" r="-11808" b="-9143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1166399" y="3491019"/>
            <a:ext cx="5026555" cy="5689176"/>
            <a:chOff x="0" y="0"/>
            <a:chExt cx="4489857" cy="50817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9857" cy="5081729"/>
            </a:xfrm>
            <a:custGeom>
              <a:avLst/>
              <a:gdLst/>
              <a:ahLst/>
              <a:cxnLst/>
              <a:rect r="r" b="b" t="t" l="l"/>
              <a:pathLst>
                <a:path h="5081729" w="4489857">
                  <a:moveTo>
                    <a:pt x="22991" y="0"/>
                  </a:moveTo>
                  <a:lnTo>
                    <a:pt x="4466866" y="0"/>
                  </a:lnTo>
                  <a:cubicBezTo>
                    <a:pt x="4479564" y="0"/>
                    <a:pt x="4489857" y="10293"/>
                    <a:pt x="4489857" y="22991"/>
                  </a:cubicBezTo>
                  <a:lnTo>
                    <a:pt x="4489857" y="5058739"/>
                  </a:lnTo>
                  <a:cubicBezTo>
                    <a:pt x="4489857" y="5071436"/>
                    <a:pt x="4479564" y="5081729"/>
                    <a:pt x="4466866" y="5081729"/>
                  </a:cubicBezTo>
                  <a:lnTo>
                    <a:pt x="22991" y="5081729"/>
                  </a:lnTo>
                  <a:cubicBezTo>
                    <a:pt x="10293" y="5081729"/>
                    <a:pt x="0" y="5071436"/>
                    <a:pt x="0" y="5058739"/>
                  </a:cubicBezTo>
                  <a:lnTo>
                    <a:pt x="0" y="22991"/>
                  </a:lnTo>
                  <a:cubicBezTo>
                    <a:pt x="0" y="10293"/>
                    <a:pt x="10293" y="0"/>
                    <a:pt x="22991" y="0"/>
                  </a:cubicBezTo>
                  <a:close/>
                </a:path>
              </a:pathLst>
            </a:custGeom>
            <a:solidFill>
              <a:srgbClr val="00004D">
                <a:alpha val="49804"/>
              </a:srgbClr>
            </a:solidFill>
            <a:ln w="28575" cap="sq">
              <a:solidFill>
                <a:srgbClr val="000000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489857" cy="51293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33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0" y="-63894"/>
            <a:ext cx="7485141" cy="1244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51"/>
              </a:lnSpc>
            </a:pPr>
            <a:r>
              <a:rPr lang="en-US" sz="7250" u="sng">
                <a:solidFill>
                  <a:srgbClr val="F5F5F5"/>
                </a:solidFill>
                <a:latin typeface="Barlow"/>
                <a:ea typeface="Barlow"/>
                <a:cs typeface="Barlow"/>
                <a:sym typeface="Barlow"/>
              </a:rPr>
              <a:t>solution 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671125" y="9142095"/>
            <a:ext cx="3450476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239"/>
              </a:lnSpc>
              <a:spcBef>
                <a:spcPct val="0"/>
              </a:spcBef>
            </a:pPr>
            <a:r>
              <a:rPr lang="en-US" sz="1599" spc="47">
                <a:solidFill>
                  <a:srgbClr val="F5F5F5">
                    <a:alpha val="49804"/>
                  </a:srgbClr>
                </a:solidFill>
                <a:latin typeface="Aileron"/>
                <a:ea typeface="Aileron"/>
                <a:cs typeface="Aileron"/>
                <a:sym typeface="Aileron"/>
              </a:rPr>
              <a:t>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6399" y="3510341"/>
            <a:ext cx="5026555" cy="5296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 spc="100">
                <a:solidFill>
                  <a:srgbClr val="F5F5F5"/>
                </a:solidFill>
                <a:latin typeface="Aileron"/>
                <a:ea typeface="Aileron"/>
                <a:cs typeface="Aileron"/>
                <a:sym typeface="Aileron"/>
              </a:rPr>
              <a:t>Despite having years of patient data, we still fail to detect cardiovascular rise early.</a:t>
            </a:r>
          </a:p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 spc="100">
                <a:solidFill>
                  <a:srgbClr val="F5F5F5"/>
                </a:solidFill>
                <a:latin typeface="Aileron"/>
                <a:ea typeface="Aileron"/>
                <a:cs typeface="Aileron"/>
                <a:sym typeface="Aileron"/>
              </a:rPr>
              <a:t> Traditional tools miss subtle patterns, and doctors cannot manually analyze multiple health parameters together.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79058" y="8268692"/>
            <a:ext cx="11114283" cy="1589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8"/>
              </a:lnSpc>
              <a:spcBef>
                <a:spcPct val="0"/>
              </a:spcBef>
            </a:pPr>
            <a:r>
              <a:rPr lang="en-US" sz="3034" spc="136">
                <a:solidFill>
                  <a:srgbClr val="F5F5F5"/>
                </a:solidFill>
                <a:latin typeface="Aileron"/>
                <a:ea typeface="Aileron"/>
                <a:cs typeface="Aileron"/>
                <a:sym typeface="Aileron"/>
              </a:rPr>
              <a:t>GOAL: ENABLE EARLY INTERVENTION AND PREVENT LIFE-THREATENING HEART EVENTS</a:t>
            </a:r>
          </a:p>
          <a:p>
            <a:pPr algn="ctr">
              <a:lnSpc>
                <a:spcPts val="4248"/>
              </a:lnSpc>
              <a:spcBef>
                <a:spcPct val="0"/>
              </a:spcBef>
            </a:pPr>
            <a:r>
              <a:rPr lang="en-US" sz="3034" spc="91">
                <a:solidFill>
                  <a:srgbClr val="F5F5F5"/>
                </a:solidFill>
                <a:latin typeface="Aileron"/>
                <a:ea typeface="Aileron"/>
                <a:cs typeface="Aileron"/>
                <a:sym typeface="Aileron"/>
              </a:rPr>
              <a:t>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024407" y="1438684"/>
            <a:ext cx="10953696" cy="6386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7"/>
              </a:lnSpc>
            </a:pPr>
            <a:r>
              <a:rPr lang="en-US" sz="3555" spc="160">
                <a:solidFill>
                  <a:srgbClr val="F5F5F5"/>
                </a:solidFill>
                <a:latin typeface="Aileron"/>
                <a:ea typeface="Aileron"/>
                <a:cs typeface="Aileron"/>
                <a:sym typeface="Aileron"/>
              </a:rPr>
              <a:t>          </a:t>
            </a:r>
            <a:r>
              <a:rPr lang="en-US" b="true" sz="3555" spc="160">
                <a:solidFill>
                  <a:srgbClr val="F5F5F5"/>
                </a:solidFill>
                <a:latin typeface="Aileron Bold"/>
                <a:ea typeface="Aileron Bold"/>
                <a:cs typeface="Aileron Bold"/>
                <a:sym typeface="Aileron Bold"/>
              </a:rPr>
              <a:t>ANALYZING ROUTINE HEALTH DATA</a:t>
            </a:r>
          </a:p>
          <a:p>
            <a:pPr algn="l">
              <a:lnSpc>
                <a:spcPts val="4332"/>
              </a:lnSpc>
            </a:pPr>
          </a:p>
          <a:p>
            <a:pPr algn="l">
              <a:lnSpc>
                <a:spcPts val="4332"/>
              </a:lnSpc>
            </a:pPr>
            <a:r>
              <a:rPr lang="en-US" sz="3094" spc="139">
                <a:solidFill>
                  <a:srgbClr val="F5F5F5"/>
                </a:solidFill>
                <a:latin typeface="Aileron"/>
                <a:ea typeface="Aileron"/>
                <a:cs typeface="Aileron"/>
                <a:sym typeface="Aileron"/>
              </a:rPr>
              <a:t>•WHEN EVALUATING ROUTINE HEALTH DATA SUCH AS BLOOD PRESSURE, CHOLESTEROL, GLUCOSE LEVELS, BMI, AND LIFESTYLE FACTORS, CONSIDER THE FOLLOWING STEPS:</a:t>
            </a:r>
          </a:p>
          <a:p>
            <a:pPr algn="l">
              <a:lnSpc>
                <a:spcPts val="4199"/>
              </a:lnSpc>
            </a:pPr>
            <a:r>
              <a:rPr lang="en-US" sz="2999" spc="89">
                <a:solidFill>
                  <a:srgbClr val="F5F5F5"/>
                </a:solidFill>
                <a:latin typeface="Aileron"/>
                <a:ea typeface="Aileron"/>
                <a:cs typeface="Aileron"/>
                <a:sym typeface="Aileron"/>
              </a:rPr>
              <a:t>•Identify hidden risk patterns early**</a:t>
            </a:r>
          </a:p>
          <a:p>
            <a:pPr algn="l">
              <a:lnSpc>
                <a:spcPts val="4199"/>
              </a:lnSpc>
            </a:pPr>
            <a:r>
              <a:rPr lang="en-US" sz="2999" spc="89">
                <a:solidFill>
                  <a:srgbClr val="F5F5F5"/>
                </a:solidFill>
                <a:latin typeface="Aileron"/>
                <a:ea typeface="Aileron"/>
                <a:cs typeface="Aileron"/>
                <a:sym typeface="Aileron"/>
              </a:rPr>
              <a:t>•Predict whether a patient falls into Low, Medium, or High risk categories</a:t>
            </a:r>
          </a:p>
          <a:p>
            <a:pPr algn="l">
              <a:lnSpc>
                <a:spcPts val="3911"/>
              </a:lnSpc>
            </a:pPr>
            <a:r>
              <a:rPr lang="en-US" sz="2793" spc="83">
                <a:solidFill>
                  <a:srgbClr val="F5F5F5"/>
                </a:solidFill>
                <a:latin typeface="Aileron"/>
                <a:ea typeface="Aileron"/>
                <a:cs typeface="Aileron"/>
                <a:sym typeface="Aileron"/>
              </a:rPr>
              <a:t>•Provide a clear explanation of the reasons behind the patient's risk level</a:t>
            </a:r>
          </a:p>
          <a:p>
            <a:pPr algn="l">
              <a:lnSpc>
                <a:spcPts val="3911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166399" y="1205250"/>
            <a:ext cx="4952833" cy="2247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spc="-255" u="sng">
                <a:solidFill>
                  <a:srgbClr val="F5F5F5"/>
                </a:solidFill>
                <a:latin typeface="Tenor Sans"/>
                <a:ea typeface="Tenor Sans"/>
                <a:cs typeface="Tenor Sans"/>
                <a:sym typeface="Tenor Sans"/>
              </a:rPr>
              <a:t>Proposed Solution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671125" y="9132570"/>
            <a:ext cx="3450476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5F5F5">
                    <a:alpha val="49804"/>
                  </a:srgbClr>
                </a:solidFill>
                <a:latin typeface="Forum"/>
                <a:ea typeface="Forum"/>
                <a:cs typeface="Forum"/>
                <a:sym typeface="Forum"/>
              </a:rPr>
              <a:t>6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6119231" y="1477572"/>
            <a:ext cx="3345981" cy="334598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00004D">
                <a:alpha val="49804"/>
              </a:srgbClr>
            </a:solidFill>
            <a:ln w="28575" cap="rnd">
              <a:solidFill>
                <a:srgbClr val="000000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33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291463" y="1603111"/>
            <a:ext cx="2907525" cy="2881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29"/>
              </a:lnSpc>
              <a:spcBef>
                <a:spcPct val="0"/>
              </a:spcBef>
            </a:pPr>
            <a:r>
              <a:rPr lang="en-US" sz="2893">
                <a:solidFill>
                  <a:srgbClr val="F5F5F5"/>
                </a:solidFill>
                <a:latin typeface="Forum"/>
                <a:ea typeface="Forum"/>
                <a:cs typeface="Forum"/>
                <a:sym typeface="Forum"/>
              </a:rPr>
              <a:t>Uses simple health inputs (BP, cholesterol, glucose, BMI, lifestyle)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119231" y="5463447"/>
            <a:ext cx="3345981" cy="334598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00004D">
                <a:alpha val="49804"/>
              </a:srgbClr>
            </a:solidFill>
            <a:ln w="28575" cap="rnd">
              <a:solidFill>
                <a:srgbClr val="000000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43106" lIns="43106" bIns="43106" rIns="43106"/>
            <a:lstStyle/>
            <a:p>
              <a:pPr algn="r">
                <a:lnSpc>
                  <a:spcPts val="33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598533" y="6037915"/>
            <a:ext cx="2387379" cy="2229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79"/>
              </a:lnSpc>
              <a:spcBef>
                <a:spcPct val="0"/>
              </a:spcBef>
            </a:pPr>
            <a:r>
              <a:rPr lang="en-US" sz="2799">
                <a:solidFill>
                  <a:srgbClr val="F5F5F5"/>
                </a:solidFill>
                <a:latin typeface="Forum"/>
                <a:ea typeface="Forum"/>
                <a:cs typeface="Forum"/>
                <a:sym typeface="Forum"/>
              </a:rPr>
              <a:t>Shows clear explanations for each prediction (using SHAP)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941463" y="1477572"/>
            <a:ext cx="3345981" cy="334598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00004D">
                <a:alpha val="49804"/>
              </a:srgbClr>
            </a:solidFill>
            <a:ln w="28575" cap="rnd">
              <a:solidFill>
                <a:srgbClr val="000000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33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207687" y="2254895"/>
            <a:ext cx="2813532" cy="1667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79"/>
              </a:lnSpc>
              <a:spcBef>
                <a:spcPct val="0"/>
              </a:spcBef>
            </a:pPr>
            <a:r>
              <a:rPr lang="en-US" sz="2799">
                <a:solidFill>
                  <a:srgbClr val="F5F5F5"/>
                </a:solidFill>
                <a:latin typeface="Forum"/>
                <a:ea typeface="Forum"/>
                <a:cs typeface="Forum"/>
                <a:sym typeface="Forum"/>
              </a:rPr>
              <a:t>Learns patterns from thousands of patient records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941463" y="5463447"/>
            <a:ext cx="3345981" cy="3345981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00004D">
                <a:alpha val="49804"/>
              </a:srgbClr>
            </a:solidFill>
            <a:ln w="28575" cap="rnd">
              <a:solidFill>
                <a:srgbClr val="000000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43106" lIns="43106" bIns="43106" rIns="43106"/>
            <a:lstStyle/>
            <a:p>
              <a:pPr algn="r">
                <a:lnSpc>
                  <a:spcPts val="33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329035" y="5921017"/>
            <a:ext cx="2692185" cy="233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52"/>
              </a:lnSpc>
              <a:spcBef>
                <a:spcPct val="0"/>
              </a:spcBef>
            </a:pPr>
            <a:r>
              <a:rPr lang="en-US" sz="2907">
                <a:solidFill>
                  <a:srgbClr val="F5F5F5"/>
                </a:solidFill>
                <a:latin typeface="Forum"/>
                <a:ea typeface="Forum"/>
                <a:cs typeface="Forum"/>
                <a:sym typeface="Forum"/>
              </a:rPr>
              <a:t>Helps doctors and patients take early preventive actions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3763694" y="1477572"/>
            <a:ext cx="3345981" cy="3345981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00004D">
                <a:alpha val="49804"/>
              </a:srgbClr>
            </a:solidFill>
            <a:ln w="28575" cap="rnd">
              <a:solidFill>
                <a:srgbClr val="000000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33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4029918" y="2239409"/>
            <a:ext cx="3079757" cy="1835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3"/>
              </a:lnSpc>
            </a:pPr>
            <a:r>
              <a:rPr lang="en-US" sz="3064">
                <a:solidFill>
                  <a:srgbClr val="F5F5F5"/>
                </a:solidFill>
                <a:latin typeface="Forum"/>
                <a:ea typeface="Forum"/>
                <a:cs typeface="Forum"/>
                <a:sym typeface="Forum"/>
              </a:rPr>
              <a:t>Predicts future risk as Low / Medium / High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3763694" y="5463447"/>
            <a:ext cx="3345981" cy="3345981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00004D">
                <a:alpha val="49804"/>
              </a:srgbClr>
            </a:solidFill>
            <a:ln w="28575" cap="rnd">
              <a:solidFill>
                <a:srgbClr val="000000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43106" lIns="43106" bIns="43106" rIns="43106"/>
            <a:lstStyle/>
            <a:p>
              <a:pPr algn="r">
                <a:lnSpc>
                  <a:spcPts val="33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4242995" y="6880878"/>
            <a:ext cx="2387379" cy="543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79"/>
              </a:lnSpc>
              <a:spcBef>
                <a:spcPct val="0"/>
              </a:spcBef>
            </a:pPr>
            <a:r>
              <a:rPr lang="en-US" sz="2799">
                <a:solidFill>
                  <a:srgbClr val="F5F5F5"/>
                </a:solidFill>
                <a:latin typeface="Forum"/>
                <a:ea typeface="Forum"/>
                <a:cs typeface="Forum"/>
                <a:sym typeface="Forum"/>
              </a:rPr>
              <a:t>More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23811" y="4341552"/>
            <a:ext cx="5419171" cy="3406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3"/>
              </a:lnSpc>
              <a:spcBef>
                <a:spcPct val="0"/>
              </a:spcBef>
            </a:pPr>
            <a:r>
              <a:rPr lang="en-US" sz="3902">
                <a:solidFill>
                  <a:srgbClr val="F5F5F5"/>
                </a:solidFill>
                <a:latin typeface="Biryani Light"/>
                <a:ea typeface="Biryani Light"/>
                <a:cs typeface="Biryani Light"/>
                <a:sym typeface="Biryani Light"/>
              </a:rPr>
              <a:t>WE PROPOSE AN AI-POWERED CARDIOVASCULAR RISK PREDICTION SYSTEM THAT: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36" t="-265669" r="-103052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1266" y="400367"/>
            <a:ext cx="6968455" cy="111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spc="-255" u="sng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Data &amp; Features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671125" y="9132570"/>
            <a:ext cx="3450476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5F5F5">
                    <a:alpha val="49804"/>
                  </a:srgbClr>
                </a:solidFill>
                <a:latin typeface="Forum"/>
                <a:ea typeface="Forum"/>
                <a:cs typeface="Forum"/>
                <a:sym typeface="Forum"/>
              </a:rPr>
              <a:t>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566174" y="1195725"/>
            <a:ext cx="9693126" cy="2682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1"/>
              </a:lnSpc>
            </a:pPr>
            <a:r>
              <a:rPr lang="en-US" sz="4119">
                <a:solidFill>
                  <a:srgbClr val="F5F5F5"/>
                </a:solidFill>
                <a:latin typeface="Biryani Light"/>
                <a:ea typeface="Biryani Light"/>
                <a:cs typeface="Biryani Light"/>
                <a:sym typeface="Biryani Light"/>
              </a:rPr>
              <a:t>DATASETS USED</a:t>
            </a:r>
          </a:p>
          <a:p>
            <a:pPr algn="l" marL="675561" indent="-337780" lvl="1">
              <a:lnSpc>
                <a:spcPts val="5006"/>
              </a:lnSpc>
              <a:buFont typeface="Arial"/>
              <a:buChar char="•"/>
            </a:pPr>
            <a:r>
              <a:rPr lang="en-US" sz="3129">
                <a:solidFill>
                  <a:srgbClr val="F5F5F5"/>
                </a:solidFill>
                <a:latin typeface="Forum"/>
                <a:ea typeface="Forum"/>
                <a:cs typeface="Forum"/>
                <a:sym typeface="Forum"/>
              </a:rPr>
              <a:t>UCI Heart Disease Dataset</a:t>
            </a:r>
          </a:p>
          <a:p>
            <a:pPr algn="l" marL="675561" indent="-337780" lvl="1">
              <a:lnSpc>
                <a:spcPts val="5006"/>
              </a:lnSpc>
              <a:buFont typeface="Arial"/>
              <a:buChar char="•"/>
            </a:pPr>
            <a:r>
              <a:rPr lang="en-US" sz="3129">
                <a:solidFill>
                  <a:srgbClr val="F5F5F5"/>
                </a:solidFill>
                <a:latin typeface="Forum"/>
                <a:ea typeface="Forum"/>
                <a:cs typeface="Forum"/>
                <a:sym typeface="Forum"/>
              </a:rPr>
              <a:t>Kaggle Cardiovascular Risk Dataset</a:t>
            </a:r>
          </a:p>
          <a:p>
            <a:pPr algn="l">
              <a:lnSpc>
                <a:spcPts val="5006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11266" y="3452495"/>
            <a:ext cx="6383324" cy="3165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54"/>
              </a:lnSpc>
              <a:spcBef>
                <a:spcPct val="0"/>
              </a:spcBef>
            </a:pPr>
            <a:r>
              <a:rPr lang="en-US" sz="3610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Biryani Light"/>
                <a:ea typeface="Biryani Light"/>
                <a:cs typeface="Biryani Light"/>
                <a:sym typeface="Biryani Light"/>
              </a:rPr>
              <a:t>THESE FEATURES HELP THE MODEL LEARN PATTERNS THAT INDICATE EARLY CARDIOVASCULAR RISK.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66174" y="4775303"/>
            <a:ext cx="9525" cy="603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6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7575699" y="3538735"/>
            <a:ext cx="10103082" cy="6115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87"/>
              </a:lnSpc>
              <a:spcBef>
                <a:spcPct val="0"/>
              </a:spcBef>
            </a:pPr>
            <a:r>
              <a:rPr lang="en-US" sz="4992">
                <a:solidFill>
                  <a:srgbClr val="FFFFFF"/>
                </a:solidFill>
                <a:latin typeface="Biryani Light"/>
                <a:ea typeface="Biryani Light"/>
                <a:cs typeface="Biryani Light"/>
                <a:sym typeface="Biryani Light"/>
              </a:rPr>
              <a:t>KE</a:t>
            </a:r>
            <a:r>
              <a:rPr lang="en-US" sz="4992">
                <a:solidFill>
                  <a:srgbClr val="FFFFFF"/>
                </a:solidFill>
                <a:latin typeface="Biryani Light"/>
                <a:ea typeface="Biryani Light"/>
                <a:cs typeface="Biryani Light"/>
                <a:sym typeface="Biryani Light"/>
              </a:rPr>
              <a:t>Y FEATURES CONSIDERED</a:t>
            </a:r>
          </a:p>
          <a:p>
            <a:pPr algn="l">
              <a:lnSpc>
                <a:spcPts val="6002"/>
              </a:lnSpc>
              <a:spcBef>
                <a:spcPct val="0"/>
              </a:spcBef>
            </a:pPr>
            <a:r>
              <a:rPr lang="en-US" sz="3751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•Demographics: Age, gender</a:t>
            </a:r>
          </a:p>
          <a:p>
            <a:pPr algn="l">
              <a:lnSpc>
                <a:spcPts val="6002"/>
              </a:lnSpc>
              <a:spcBef>
                <a:spcPct val="0"/>
              </a:spcBef>
            </a:pPr>
            <a:r>
              <a:rPr lang="en-US" sz="3751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•Vitals: Systolic BP, Diastolic BP, Heart rate</a:t>
            </a:r>
          </a:p>
          <a:p>
            <a:pPr algn="l">
              <a:lnSpc>
                <a:spcPts val="6002"/>
              </a:lnSpc>
              <a:spcBef>
                <a:spcPct val="0"/>
              </a:spcBef>
            </a:pPr>
            <a:r>
              <a:rPr lang="en-US" sz="3751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•Lab values: Cholesterol (LDL/HDL), Glucose levels</a:t>
            </a:r>
          </a:p>
          <a:p>
            <a:pPr algn="l">
              <a:lnSpc>
                <a:spcPts val="6002"/>
              </a:lnSpc>
              <a:spcBef>
                <a:spcPct val="0"/>
              </a:spcBef>
            </a:pPr>
            <a:r>
              <a:rPr lang="en-US" sz="3751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•Health metrics: BMI, Obesity indicators</a:t>
            </a:r>
          </a:p>
          <a:p>
            <a:pPr algn="l">
              <a:lnSpc>
                <a:spcPts val="6002"/>
              </a:lnSpc>
              <a:spcBef>
                <a:spcPct val="0"/>
              </a:spcBef>
            </a:pPr>
            <a:r>
              <a:rPr lang="en-US" sz="3751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•Lifestyle: Smoking, physical activity, alcohol</a:t>
            </a:r>
          </a:p>
          <a:p>
            <a:pPr algn="l">
              <a:lnSpc>
                <a:spcPts val="5175"/>
              </a:lnSpc>
              <a:spcBef>
                <a:spcPct val="0"/>
              </a:spcBef>
            </a:pPr>
            <a:r>
              <a:rPr lang="en-US" sz="3234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•Medical history: Diabetes, hypertension, family history</a:t>
            </a:r>
          </a:p>
          <a:p>
            <a:pPr algn="l">
              <a:lnSpc>
                <a:spcPts val="517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360266" y="428942"/>
            <a:ext cx="10399168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u="sng">
                <a:solidFill>
                  <a:srgbClr val="F5F5F5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Technical Methodology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671125" y="9142095"/>
            <a:ext cx="3450476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F5F5F5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10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18899" y="2280779"/>
            <a:ext cx="3440951" cy="1256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20"/>
              </a:lnSpc>
              <a:spcBef>
                <a:spcPct val="0"/>
              </a:spcBef>
            </a:pPr>
            <a:r>
              <a:rPr lang="en-US" b="true" sz="3200">
                <a:solidFill>
                  <a:srgbClr val="F5F5F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1. Data Preprocessing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99849" y="3347941"/>
            <a:ext cx="6329519" cy="3106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7"/>
              </a:lnSpc>
            </a:pPr>
          </a:p>
          <a:p>
            <a:pPr algn="l" marL="561017" indent="-280508" lvl="1">
              <a:lnSpc>
                <a:spcPts val="4157"/>
              </a:lnSpc>
              <a:buFont typeface="Arial"/>
              <a:buChar char="•"/>
            </a:pPr>
            <a:r>
              <a:rPr lang="en-US" b="true" sz="2598">
                <a:solidFill>
                  <a:srgbClr val="F5F5F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Clean and normalize numeric data</a:t>
            </a:r>
          </a:p>
          <a:p>
            <a:pPr algn="l" marL="561017" indent="-280508" lvl="1">
              <a:lnSpc>
                <a:spcPts val="4157"/>
              </a:lnSpc>
              <a:buFont typeface="Arial"/>
              <a:buChar char="•"/>
            </a:pPr>
            <a:r>
              <a:rPr lang="en-US" b="true" sz="2598">
                <a:solidFill>
                  <a:srgbClr val="F5F5F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Encode categorical variables</a:t>
            </a:r>
          </a:p>
          <a:p>
            <a:pPr algn="l" marL="561017" indent="-280508" lvl="1">
              <a:lnSpc>
                <a:spcPts val="4157"/>
              </a:lnSpc>
              <a:buFont typeface="Arial"/>
              <a:buChar char="•"/>
            </a:pPr>
            <a:r>
              <a:rPr lang="en-US" b="true" sz="2598">
                <a:solidFill>
                  <a:srgbClr val="F5F5F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Handle missing values</a:t>
            </a:r>
          </a:p>
          <a:p>
            <a:pPr algn="l" marL="561017" indent="-280508" lvl="1">
              <a:lnSpc>
                <a:spcPts val="4157"/>
              </a:lnSpc>
              <a:buFont typeface="Arial"/>
              <a:buChar char="•"/>
            </a:pPr>
            <a:r>
              <a:rPr lang="en-US" b="true" sz="2598">
                <a:solidFill>
                  <a:srgbClr val="F5F5F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Split dataset into Train / Test sets</a:t>
            </a:r>
          </a:p>
          <a:p>
            <a:pPr algn="l">
              <a:lnSpc>
                <a:spcPts val="4157"/>
              </a:lnSpc>
            </a:pPr>
          </a:p>
        </p:txBody>
      </p:sp>
      <p:sp>
        <p:nvSpPr>
          <p:cNvPr name="AutoShape 7" id="7"/>
          <p:cNvSpPr/>
          <p:nvPr/>
        </p:nvSpPr>
        <p:spPr>
          <a:xfrm>
            <a:off x="461291" y="6454070"/>
            <a:ext cx="15936153" cy="0"/>
          </a:xfrm>
          <a:prstGeom prst="line">
            <a:avLst/>
          </a:prstGeom>
          <a:ln cap="flat" w="38100">
            <a:solidFill>
              <a:srgbClr val="00004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H="true">
            <a:off x="2118899" y="3916738"/>
            <a:ext cx="103112" cy="2537332"/>
          </a:xfrm>
          <a:prstGeom prst="line">
            <a:avLst/>
          </a:prstGeom>
          <a:ln cap="rnd" w="38100">
            <a:solidFill>
              <a:srgbClr val="00004D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5720345" y="6372225"/>
            <a:ext cx="3440951" cy="1256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20"/>
              </a:lnSpc>
              <a:spcBef>
                <a:spcPct val="0"/>
              </a:spcBef>
            </a:pPr>
            <a:r>
              <a:rPr lang="en-US" b="true" sz="3200">
                <a:solidFill>
                  <a:srgbClr val="F5F5F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Evaluation Metrics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20345" y="7632428"/>
            <a:ext cx="4645273" cy="209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0837" indent="-285419" lvl="1">
              <a:lnSpc>
                <a:spcPts val="4230"/>
              </a:lnSpc>
              <a:buFont typeface="Arial"/>
              <a:buChar char="•"/>
            </a:pPr>
            <a:r>
              <a:rPr lang="en-US" b="true" sz="2643">
                <a:solidFill>
                  <a:srgbClr val="F5F5F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Accuracy</a:t>
            </a:r>
          </a:p>
          <a:p>
            <a:pPr algn="l" marL="570837" indent="-285419" lvl="1">
              <a:lnSpc>
                <a:spcPts val="4230"/>
              </a:lnSpc>
              <a:buFont typeface="Arial"/>
              <a:buChar char="•"/>
            </a:pPr>
            <a:r>
              <a:rPr lang="en-US" b="true" sz="2643">
                <a:solidFill>
                  <a:srgbClr val="F5F5F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ROC–AUC Score</a:t>
            </a:r>
          </a:p>
          <a:p>
            <a:pPr algn="l" marL="570837" indent="-285419" lvl="1">
              <a:lnSpc>
                <a:spcPts val="4230"/>
              </a:lnSpc>
              <a:buFont typeface="Arial"/>
              <a:buChar char="•"/>
            </a:pPr>
            <a:r>
              <a:rPr lang="en-US" b="true" sz="2643">
                <a:solidFill>
                  <a:srgbClr val="F5F5F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Precision &amp; Recall</a:t>
            </a:r>
          </a:p>
          <a:p>
            <a:pPr algn="l">
              <a:lnSpc>
                <a:spcPts val="4230"/>
              </a:lnSpc>
            </a:pPr>
          </a:p>
        </p:txBody>
      </p:sp>
      <p:sp>
        <p:nvSpPr>
          <p:cNvPr name="AutoShape 11" id="11"/>
          <p:cNvSpPr/>
          <p:nvPr/>
        </p:nvSpPr>
        <p:spPr>
          <a:xfrm flipH="true">
            <a:off x="5283662" y="6454437"/>
            <a:ext cx="65212" cy="3384620"/>
          </a:xfrm>
          <a:prstGeom prst="line">
            <a:avLst/>
          </a:prstGeom>
          <a:ln cap="rnd" w="38100">
            <a:solidFill>
              <a:srgbClr val="00004D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TextBox 12" id="12"/>
          <p:cNvSpPr txBox="true"/>
          <p:nvPr/>
        </p:nvSpPr>
        <p:spPr>
          <a:xfrm rot="0">
            <a:off x="9707729" y="2148956"/>
            <a:ext cx="3601446" cy="1388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72"/>
              </a:lnSpc>
              <a:spcBef>
                <a:spcPct val="0"/>
              </a:spcBef>
            </a:pPr>
            <a:r>
              <a:rPr lang="en-US" b="true" sz="3545">
                <a:solidFill>
                  <a:srgbClr val="F5F5F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2. Model Training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07729" y="3802438"/>
            <a:ext cx="6064825" cy="2702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9961" indent="-304980" lvl="1">
              <a:lnSpc>
                <a:spcPts val="4520"/>
              </a:lnSpc>
              <a:buFont typeface="Arial"/>
              <a:buChar char="•"/>
            </a:pPr>
            <a:r>
              <a:rPr lang="en-US" b="true" sz="2825">
                <a:solidFill>
                  <a:srgbClr val="F5F5F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Baseline: Logistic Regression</a:t>
            </a:r>
          </a:p>
          <a:p>
            <a:pPr algn="l" marL="609961" indent="-304980" lvl="1">
              <a:lnSpc>
                <a:spcPts val="4520"/>
              </a:lnSpc>
              <a:buFont typeface="Arial"/>
              <a:buChar char="•"/>
            </a:pPr>
            <a:r>
              <a:rPr lang="en-US" b="true" sz="2825">
                <a:solidFill>
                  <a:srgbClr val="F5F5F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Improved: Random Forest</a:t>
            </a:r>
          </a:p>
          <a:p>
            <a:pPr algn="l" marL="609961" indent="-304980" lvl="1">
              <a:lnSpc>
                <a:spcPts val="4520"/>
              </a:lnSpc>
              <a:buFont typeface="Arial"/>
              <a:buChar char="•"/>
            </a:pPr>
            <a:r>
              <a:rPr lang="en-US" b="true" sz="2825">
                <a:solidFill>
                  <a:srgbClr val="F5F5F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Best: XGBoost (highest accuracy &amp; AUC</a:t>
            </a:r>
            <a:r>
              <a:rPr lang="en-US" sz="2825">
                <a:solidFill>
                  <a:srgbClr val="F5F5F5"/>
                </a:solidFill>
                <a:latin typeface="Open Sauce"/>
                <a:ea typeface="Open Sauce"/>
                <a:cs typeface="Open Sauce"/>
                <a:sym typeface="Open Sauce"/>
              </a:rPr>
              <a:t>)</a:t>
            </a:r>
          </a:p>
          <a:p>
            <a:pPr algn="l">
              <a:lnSpc>
                <a:spcPts val="3642"/>
              </a:lnSpc>
            </a:pPr>
          </a:p>
        </p:txBody>
      </p:sp>
      <p:sp>
        <p:nvSpPr>
          <p:cNvPr name="AutoShape 14" id="14"/>
          <p:cNvSpPr/>
          <p:nvPr/>
        </p:nvSpPr>
        <p:spPr>
          <a:xfrm>
            <a:off x="9707729" y="3785659"/>
            <a:ext cx="0" cy="2668411"/>
          </a:xfrm>
          <a:prstGeom prst="line">
            <a:avLst/>
          </a:prstGeom>
          <a:ln cap="rnd" w="38100">
            <a:solidFill>
              <a:srgbClr val="00004D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12740142" y="6592180"/>
            <a:ext cx="4437298" cy="787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2"/>
              </a:lnSpc>
              <a:spcBef>
                <a:spcPct val="0"/>
              </a:spcBef>
            </a:pPr>
            <a:r>
              <a:rPr lang="en-US" b="true" sz="4126">
                <a:solidFill>
                  <a:srgbClr val="F5F5F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4. Explainability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740142" y="7543165"/>
            <a:ext cx="5254991" cy="2048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2"/>
              </a:lnSpc>
            </a:pPr>
            <a:r>
              <a:rPr lang="en-US" sz="2620" b="true">
                <a:solidFill>
                  <a:srgbClr val="F5F5F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SHAP values used to highlight key risk factors per patient</a:t>
            </a:r>
          </a:p>
          <a:p>
            <a:pPr algn="l">
              <a:lnSpc>
                <a:spcPts val="4192"/>
              </a:lnSpc>
            </a:pPr>
            <a:r>
              <a:rPr lang="en-US" b="true" sz="2620">
                <a:solidFill>
                  <a:srgbClr val="F5F5F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(e.g., high BP, LDL, smoking, glucose)</a:t>
            </a:r>
          </a:p>
        </p:txBody>
      </p:sp>
      <p:sp>
        <p:nvSpPr>
          <p:cNvPr name="AutoShape 17" id="17"/>
          <p:cNvSpPr/>
          <p:nvPr/>
        </p:nvSpPr>
        <p:spPr>
          <a:xfrm>
            <a:off x="12251750" y="6415970"/>
            <a:ext cx="61081" cy="3423087"/>
          </a:xfrm>
          <a:prstGeom prst="line">
            <a:avLst/>
          </a:prstGeom>
          <a:ln cap="rnd" w="38100">
            <a:solidFill>
              <a:srgbClr val="00004D"/>
            </a:solidFill>
            <a:prstDash val="solid"/>
            <a:headEnd type="none" len="sm" w="sm"/>
            <a:tailEnd type="oval" len="lg" w="lg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0" y="1224300"/>
            <a:ext cx="14902289" cy="112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1"/>
              </a:lnSpc>
            </a:pPr>
            <a:r>
              <a:rPr lang="en-US" sz="6601">
                <a:solidFill>
                  <a:srgbClr val="F5F5F5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Tools, Models &amp; Architecture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671125" y="9142095"/>
            <a:ext cx="3450476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F5F5F5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7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3783" y="3398963"/>
            <a:ext cx="6025167" cy="56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86"/>
              </a:lnSpc>
              <a:spcBef>
                <a:spcPct val="0"/>
              </a:spcBef>
            </a:pPr>
            <a:r>
              <a:rPr lang="en-US" b="true" sz="2991" u="sng">
                <a:solidFill>
                  <a:srgbClr val="F5F5F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Tools &amp; Technologies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4518317"/>
            <a:ext cx="7573840" cy="3821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8925" indent="-344463" lvl="1">
              <a:lnSpc>
                <a:spcPts val="5105"/>
              </a:lnSpc>
              <a:buFont typeface="Arial"/>
              <a:buChar char="•"/>
            </a:pPr>
            <a:r>
              <a:rPr lang="en-US" sz="3190">
                <a:solidFill>
                  <a:srgbClr val="F5F5F5"/>
                </a:solidFill>
                <a:latin typeface="Open Sauce"/>
                <a:ea typeface="Open Sauce"/>
                <a:cs typeface="Open Sauce"/>
                <a:sym typeface="Open Sauce"/>
              </a:rPr>
              <a:t>Python (Pandas, NumPy)</a:t>
            </a:r>
          </a:p>
          <a:p>
            <a:pPr algn="l" marL="688925" indent="-344463" lvl="1">
              <a:lnSpc>
                <a:spcPts val="5105"/>
              </a:lnSpc>
              <a:buFont typeface="Arial"/>
              <a:buChar char="•"/>
            </a:pPr>
            <a:r>
              <a:rPr lang="en-US" sz="3190">
                <a:solidFill>
                  <a:srgbClr val="F5F5F5"/>
                </a:solidFill>
                <a:latin typeface="Open Sauce"/>
                <a:ea typeface="Open Sauce"/>
                <a:cs typeface="Open Sauce"/>
                <a:sym typeface="Open Sauce"/>
              </a:rPr>
              <a:t>Scikit-learn, XGBoost</a:t>
            </a:r>
          </a:p>
          <a:p>
            <a:pPr algn="l" marL="688925" indent="-344463" lvl="1">
              <a:lnSpc>
                <a:spcPts val="5105"/>
              </a:lnSpc>
              <a:buFont typeface="Arial"/>
              <a:buChar char="•"/>
            </a:pPr>
            <a:r>
              <a:rPr lang="en-US" sz="3190">
                <a:solidFill>
                  <a:srgbClr val="F5F5F5"/>
                </a:solidFill>
                <a:latin typeface="Open Sauce"/>
                <a:ea typeface="Open Sauce"/>
                <a:cs typeface="Open Sauce"/>
                <a:sym typeface="Open Sauce"/>
              </a:rPr>
              <a:t>SHAP (explainability)</a:t>
            </a:r>
          </a:p>
          <a:p>
            <a:pPr algn="l" marL="688925" indent="-344463" lvl="1">
              <a:lnSpc>
                <a:spcPts val="5105"/>
              </a:lnSpc>
              <a:buFont typeface="Arial"/>
              <a:buChar char="•"/>
            </a:pPr>
            <a:r>
              <a:rPr lang="en-US" sz="3190">
                <a:solidFill>
                  <a:srgbClr val="F5F5F5"/>
                </a:solidFill>
                <a:latin typeface="Open Sauce"/>
                <a:ea typeface="Open Sauce"/>
                <a:cs typeface="Open Sauce"/>
                <a:sym typeface="Open Sauce"/>
              </a:rPr>
              <a:t>Streamlit / Flask (for dashboard/demo)</a:t>
            </a:r>
          </a:p>
          <a:p>
            <a:pPr algn="l">
              <a:lnSpc>
                <a:spcPts val="5105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480692" y="3370388"/>
            <a:ext cx="4379862" cy="691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31"/>
              </a:lnSpc>
              <a:spcBef>
                <a:spcPct val="0"/>
              </a:spcBef>
            </a:pPr>
            <a:r>
              <a:rPr lang="en-US" b="true" sz="3644" u="sng">
                <a:solidFill>
                  <a:srgbClr val="F5F5F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Models Used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67704" y="4518317"/>
            <a:ext cx="6520290" cy="3903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4372" indent="-352186" lvl="1">
              <a:lnSpc>
                <a:spcPts val="5219"/>
              </a:lnSpc>
              <a:buFont typeface="Arial"/>
              <a:buChar char="•"/>
            </a:pPr>
            <a:r>
              <a:rPr lang="en-US" sz="3262">
                <a:solidFill>
                  <a:srgbClr val="F5F5F5"/>
                </a:solidFill>
                <a:latin typeface="Open Sauce"/>
                <a:ea typeface="Open Sauce"/>
                <a:cs typeface="Open Sauce"/>
                <a:sym typeface="Open Sauce"/>
              </a:rPr>
              <a:t>Logistic Regression (baseline)</a:t>
            </a:r>
          </a:p>
          <a:p>
            <a:pPr algn="l" marL="704372" indent="-352186" lvl="1">
              <a:lnSpc>
                <a:spcPts val="5219"/>
              </a:lnSpc>
              <a:buFont typeface="Arial"/>
              <a:buChar char="•"/>
            </a:pPr>
            <a:r>
              <a:rPr lang="en-US" sz="3262">
                <a:solidFill>
                  <a:srgbClr val="F5F5F5"/>
                </a:solidFill>
                <a:latin typeface="Open Sauce"/>
                <a:ea typeface="Open Sauce"/>
                <a:cs typeface="Open Sauce"/>
                <a:sym typeface="Open Sauce"/>
              </a:rPr>
              <a:t>Random Forest</a:t>
            </a:r>
          </a:p>
          <a:p>
            <a:pPr algn="l" marL="704372" indent="-352186" lvl="1">
              <a:lnSpc>
                <a:spcPts val="5219"/>
              </a:lnSpc>
              <a:buFont typeface="Arial"/>
              <a:buChar char="•"/>
            </a:pPr>
            <a:r>
              <a:rPr lang="en-US" sz="3262">
                <a:solidFill>
                  <a:srgbClr val="F5F5F5"/>
                </a:solidFill>
                <a:latin typeface="Open Sauce"/>
                <a:ea typeface="Open Sauce"/>
                <a:cs typeface="Open Sauce"/>
                <a:sym typeface="Open Sauce"/>
              </a:rPr>
              <a:t>XGBoost (best-performing model)</a:t>
            </a:r>
          </a:p>
          <a:p>
            <a:pPr algn="l">
              <a:lnSpc>
                <a:spcPts val="521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2287994" y="3366367"/>
            <a:ext cx="4833608" cy="594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59"/>
              </a:lnSpc>
              <a:spcBef>
                <a:spcPct val="0"/>
              </a:spcBef>
            </a:pPr>
            <a:r>
              <a:rPr lang="en-US" b="true" sz="3099" u="sng">
                <a:solidFill>
                  <a:srgbClr val="F5F5F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System Architecture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13506" y="4362416"/>
            <a:ext cx="6166207" cy="416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42"/>
              </a:lnSpc>
            </a:pPr>
            <a:r>
              <a:rPr lang="en-US" sz="2963">
                <a:solidFill>
                  <a:srgbClr val="F5F5F5"/>
                </a:solidFill>
                <a:latin typeface="Open Sauce"/>
                <a:ea typeface="Open Sauce"/>
                <a:cs typeface="Open Sauce"/>
                <a:sym typeface="Open Sauce"/>
              </a:rPr>
              <a:t>User Input</a:t>
            </a:r>
          </a:p>
          <a:p>
            <a:pPr algn="l">
              <a:lnSpc>
                <a:spcPts val="4742"/>
              </a:lnSpc>
            </a:pPr>
            <a:r>
              <a:rPr lang="en-US" sz="2963">
                <a:solidFill>
                  <a:srgbClr val="F5F5F5"/>
                </a:solidFill>
                <a:latin typeface="Open Sauce"/>
                <a:ea typeface="Open Sauce"/>
                <a:cs typeface="Open Sauce"/>
                <a:sym typeface="Open Sauce"/>
              </a:rPr>
              <a:t> → Preprocessing</a:t>
            </a:r>
          </a:p>
          <a:p>
            <a:pPr algn="l">
              <a:lnSpc>
                <a:spcPts val="4742"/>
              </a:lnSpc>
            </a:pPr>
            <a:r>
              <a:rPr lang="en-US" sz="2963">
                <a:solidFill>
                  <a:srgbClr val="F5F5F5"/>
                </a:solidFill>
                <a:latin typeface="Open Sauce"/>
                <a:ea typeface="Open Sauce"/>
                <a:cs typeface="Open Sauce"/>
                <a:sym typeface="Open Sauce"/>
              </a:rPr>
              <a:t> → ML Risk Prediction Model</a:t>
            </a:r>
          </a:p>
          <a:p>
            <a:pPr algn="l">
              <a:lnSpc>
                <a:spcPts val="4742"/>
              </a:lnSpc>
            </a:pPr>
            <a:r>
              <a:rPr lang="en-US" sz="2963">
                <a:solidFill>
                  <a:srgbClr val="F5F5F5"/>
                </a:solidFill>
                <a:latin typeface="Open Sauce"/>
                <a:ea typeface="Open Sauce"/>
                <a:cs typeface="Open Sauce"/>
                <a:sym typeface="Open Sauce"/>
              </a:rPr>
              <a:t> → Risk Score (Low/Medium/High)</a:t>
            </a:r>
          </a:p>
          <a:p>
            <a:pPr algn="l">
              <a:lnSpc>
                <a:spcPts val="4742"/>
              </a:lnSpc>
            </a:pPr>
            <a:r>
              <a:rPr lang="en-US" sz="2963">
                <a:solidFill>
                  <a:srgbClr val="F5F5F5"/>
                </a:solidFill>
                <a:latin typeface="Open Sauce"/>
                <a:ea typeface="Open Sauce"/>
                <a:cs typeface="Open Sauce"/>
                <a:sym typeface="Open Sauce"/>
              </a:rPr>
              <a:t> → SHAP Explanation</a:t>
            </a:r>
          </a:p>
          <a:p>
            <a:pPr algn="l">
              <a:lnSpc>
                <a:spcPts val="4742"/>
              </a:lnSpc>
            </a:pPr>
            <a:r>
              <a:rPr lang="en-US" sz="2963">
                <a:solidFill>
                  <a:srgbClr val="F5F5F5"/>
                </a:solidFill>
                <a:latin typeface="Open Sauce"/>
                <a:ea typeface="Open Sauce"/>
                <a:cs typeface="Open Sauce"/>
                <a:sym typeface="Open Sauce"/>
              </a:rPr>
              <a:t> → Dashboard Output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DAG61tYiREo</dc:identifier>
  <dcterms:modified xsi:type="dcterms:W3CDTF">2011-08-01T06:04:30Z</dcterms:modified>
  <cp:revision>1</cp:revision>
  <dc:title>AI for Cardiovascular Risk Prediction</dc:title>
</cp:coreProperties>
</file>